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7" r:id="rId4"/>
    <p:sldId id="269" r:id="rId5"/>
    <p:sldId id="260" r:id="rId6"/>
    <p:sldId id="261" r:id="rId7"/>
    <p:sldId id="265" r:id="rId8"/>
    <p:sldId id="266" r:id="rId9"/>
    <p:sldId id="262" r:id="rId10"/>
    <p:sldId id="270" r:id="rId11"/>
    <p:sldId id="264" r:id="rId12"/>
    <p:sldId id="273" r:id="rId13"/>
    <p:sldId id="271" r:id="rId14"/>
    <p:sldId id="257" r:id="rId15"/>
    <p:sldId id="258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4EEF72-0131-4858-80D5-B4DA352DB011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61D9A-FF44-41FD-ACA6-713354DC453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jeffersonelementarypbis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Behavioral Intervention Supports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Jefferson Elementary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5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Classroom Expectations for Routines and Procedures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Everyday procedures are clearly marked, posted and easy to follow</a:t>
            </a:r>
          </a:p>
          <a:p>
            <a:r>
              <a:rPr lang="en-US" dirty="0" smtClean="0"/>
              <a:t>Classroom management system is posted (including rules, consequences/incentives system)</a:t>
            </a:r>
          </a:p>
          <a:p>
            <a:r>
              <a:rPr lang="en-US" dirty="0" smtClean="0"/>
              <a:t>Clear system for collection and distribution of student work</a:t>
            </a:r>
          </a:p>
          <a:p>
            <a:r>
              <a:rPr lang="en-US" dirty="0" smtClean="0"/>
              <a:t>PBIS expectations are posted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65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Reinforcements for Good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Tiger Tickets</a:t>
            </a:r>
          </a:p>
          <a:p>
            <a:r>
              <a:rPr lang="en-US" dirty="0" smtClean="0"/>
              <a:t>Verbal Praise</a:t>
            </a:r>
          </a:p>
          <a:p>
            <a:r>
              <a:rPr lang="en-US" dirty="0" smtClean="0"/>
              <a:t>Star Student Recognition</a:t>
            </a:r>
          </a:p>
          <a:p>
            <a:r>
              <a:rPr lang="en-US" dirty="0" smtClean="0"/>
              <a:t>Participate in Wacky Wednesday Wheel</a:t>
            </a:r>
          </a:p>
          <a:p>
            <a:r>
              <a:rPr lang="en-US" dirty="0" smtClean="0"/>
              <a:t>Earn rewards such as: jean day, extra recess, movie day </a:t>
            </a:r>
          </a:p>
        </p:txBody>
      </p:sp>
    </p:spTree>
    <p:extLst>
      <p:ext uri="{BB962C8B-B14F-4D97-AF65-F5344CB8AC3E}">
        <p14:creationId xmlns:p14="http://schemas.microsoft.com/office/powerpoint/2010/main" val="2465115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Consequences in the Classroom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</a:p>
          <a:p>
            <a:r>
              <a:rPr lang="en-US" dirty="0" smtClean="0"/>
              <a:t>Time Away- Complete reflection sheet</a:t>
            </a:r>
          </a:p>
          <a:p>
            <a:r>
              <a:rPr lang="en-US" dirty="0" smtClean="0"/>
              <a:t>Note home</a:t>
            </a:r>
          </a:p>
          <a:p>
            <a:r>
              <a:rPr lang="en-US" dirty="0" smtClean="0"/>
              <a:t>Phone call home </a:t>
            </a:r>
          </a:p>
          <a:p>
            <a:r>
              <a:rPr lang="en-US" smtClean="0"/>
              <a:t>Parent/teacher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9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Consequences beyond the classroom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document on the Student Data Sheet behaviors that are to be shared with parents.</a:t>
            </a:r>
          </a:p>
          <a:p>
            <a:r>
              <a:rPr lang="en-US" dirty="0" smtClean="0"/>
              <a:t>Once a student has three classroom referrals place those into Mrs. </a:t>
            </a:r>
            <a:r>
              <a:rPr lang="en-US" dirty="0" err="1" smtClean="0"/>
              <a:t>Eismin’s</a:t>
            </a:r>
            <a:r>
              <a:rPr lang="en-US" dirty="0" smtClean="0"/>
              <a:t> mailbox along with a log of contacts made to the parent or guardian.</a:t>
            </a:r>
          </a:p>
          <a:p>
            <a:r>
              <a:rPr lang="en-US" dirty="0" smtClean="0"/>
              <a:t>The office will contact the parent and will notify the teacher of the call.</a:t>
            </a:r>
          </a:p>
          <a:p>
            <a:r>
              <a:rPr lang="en-US" dirty="0" smtClean="0"/>
              <a:t>Data should continued to be collected to develop a functional behavior analysis and behavior intervention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48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29500"/>
              </p:ext>
            </p:extLst>
          </p:nvPr>
        </p:nvGraphicFramePr>
        <p:xfrm>
          <a:off x="457200" y="1143000"/>
          <a:ext cx="8229599" cy="4830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326"/>
                <a:gridCol w="1207784"/>
                <a:gridCol w="1213492"/>
                <a:gridCol w="1258584"/>
                <a:gridCol w="1258584"/>
                <a:gridCol w="1355618"/>
                <a:gridCol w="1336211"/>
              </a:tblGrid>
              <a:tr h="410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Behavior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 incident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r>
                        <a:rPr lang="en-US" sz="1000" baseline="30000">
                          <a:effectLst/>
                        </a:rPr>
                        <a:t>nd</a:t>
                      </a:r>
                      <a:r>
                        <a:rPr lang="en-US" sz="1000">
                          <a:effectLst/>
                        </a:rPr>
                        <a:t> incident </a:t>
                      </a:r>
                      <a:r>
                        <a:rPr lang="en-US" sz="900">
                          <a:effectLst/>
                        </a:rPr>
                        <a:t>(repeated)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r>
                        <a:rPr lang="en-US" sz="1000" baseline="30000" dirty="0">
                          <a:effectLst/>
                        </a:rPr>
                        <a:t>rd</a:t>
                      </a:r>
                      <a:r>
                        <a:rPr lang="en-US" sz="1000" dirty="0">
                          <a:effectLst/>
                        </a:rPr>
                        <a:t> incident </a:t>
                      </a:r>
                      <a:r>
                        <a:rPr lang="en-US" sz="900" dirty="0">
                          <a:effectLst/>
                        </a:rPr>
                        <a:t>(repeated)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r>
                        <a:rPr lang="en-US" sz="1000" baseline="30000">
                          <a:effectLst/>
                        </a:rPr>
                        <a:t>th</a:t>
                      </a:r>
                      <a:r>
                        <a:rPr lang="en-US" sz="1000">
                          <a:effectLst/>
                        </a:rPr>
                        <a:t> incident </a:t>
                      </a:r>
                      <a:r>
                        <a:rPr lang="en-US" sz="900">
                          <a:effectLst/>
                        </a:rPr>
                        <a:t>(repeated)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r>
                        <a:rPr lang="en-US" sz="1000" baseline="30000">
                          <a:effectLst/>
                        </a:rPr>
                        <a:t>th</a:t>
                      </a:r>
                      <a:r>
                        <a:rPr lang="en-US" sz="1000">
                          <a:effectLst/>
                        </a:rPr>
                        <a:t>incident</a:t>
                      </a:r>
                      <a:r>
                        <a:rPr lang="en-US" sz="900">
                          <a:effectLst/>
                        </a:rPr>
                        <a:t>(repeated)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447150"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Level 1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Classroom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Chewing gum, off task behavior, inappropriate language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Verbal warning, document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class consequence, document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class consequence,  document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class consequence, document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Move to Level 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1341449"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Level 2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Classroom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Rudeness or disrespect of staff, Disruptive in class, Not completing required assignments, Leaving without permission, level 2 swearing, unprepared for class, cheating, threats to hit, theft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class consequence, document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C2.1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2</a:t>
                      </a:r>
                      <a:r>
                        <a:rPr lang="en-US" sz="1000" baseline="30000">
                          <a:effectLst/>
                        </a:rPr>
                        <a:t>nd</a:t>
                      </a:r>
                      <a:r>
                        <a:rPr lang="en-US" sz="1000">
                          <a:effectLst/>
                        </a:rPr>
                        <a:t> stage classroom consequence, document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C2.2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Sent to office,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 week no specials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Document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C2.3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Sent to office,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Detention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Document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C2.4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Documentation used to create behavior plan with teacher, student, parent &amp; school official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C2.5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670725"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Level 2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Classroom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Send to office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Repetitive non-compliance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Sent to office,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1 inside recess/lunch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Review behavior 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Sent to office,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3 inside lunch/recess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Sent to office,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 week no specials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Sent to office,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Detention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O2.4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Behavior plan revised or developed with teacher, student, parent &amp; school official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558937"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Level 2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Office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Hitting, pushing, slapping, grabbing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 inside lunch/recess, Contact parent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inside lunch/recess, Contact parent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 inside lunch/recess, 1 week no specials, Contact parent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STI O2.3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 day ICBM,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Contact parent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O2.4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Behavior plan revised or developed with teacher, student, parent &amp; school official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STI O2.5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81200" y="478110"/>
            <a:ext cx="4648200" cy="6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Thomas Jefferson Behavior Consequence Rubrics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altLang="en-US" sz="13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3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416305"/>
              </p:ext>
            </p:extLst>
          </p:nvPr>
        </p:nvGraphicFramePr>
        <p:xfrm>
          <a:off x="457200" y="1447800"/>
          <a:ext cx="8229599" cy="3417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326"/>
                <a:gridCol w="1207784"/>
                <a:gridCol w="1213492"/>
                <a:gridCol w="1258584"/>
                <a:gridCol w="1258584"/>
                <a:gridCol w="1355618"/>
                <a:gridCol w="1336211"/>
              </a:tblGrid>
              <a:tr h="493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Behavior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 incident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r>
                        <a:rPr lang="en-US" sz="1000" baseline="30000">
                          <a:effectLst/>
                        </a:rPr>
                        <a:t>nd</a:t>
                      </a:r>
                      <a:r>
                        <a:rPr lang="en-US" sz="1000">
                          <a:effectLst/>
                        </a:rPr>
                        <a:t> incident </a:t>
                      </a:r>
                      <a:r>
                        <a:rPr lang="en-US" sz="900">
                          <a:effectLst/>
                        </a:rPr>
                        <a:t>(repeated)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r>
                        <a:rPr lang="en-US" sz="1000" baseline="30000">
                          <a:effectLst/>
                        </a:rPr>
                        <a:t>rd</a:t>
                      </a:r>
                      <a:r>
                        <a:rPr lang="en-US" sz="1000">
                          <a:effectLst/>
                        </a:rPr>
                        <a:t> incident </a:t>
                      </a:r>
                      <a:r>
                        <a:rPr lang="en-US" sz="900">
                          <a:effectLst/>
                        </a:rPr>
                        <a:t>(repeated)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r>
                        <a:rPr lang="en-US" sz="1000" baseline="30000">
                          <a:effectLst/>
                        </a:rPr>
                        <a:t>th</a:t>
                      </a:r>
                      <a:r>
                        <a:rPr lang="en-US" sz="1000">
                          <a:effectLst/>
                        </a:rPr>
                        <a:t> incident </a:t>
                      </a:r>
                      <a:r>
                        <a:rPr lang="en-US" sz="900">
                          <a:effectLst/>
                        </a:rPr>
                        <a:t>(repeated)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r>
                        <a:rPr lang="en-US" sz="1000" baseline="30000">
                          <a:effectLst/>
                        </a:rPr>
                        <a:t>th</a:t>
                      </a:r>
                      <a:r>
                        <a:rPr lang="en-US" sz="1000">
                          <a:effectLst/>
                        </a:rPr>
                        <a:t>incident</a:t>
                      </a:r>
                      <a:r>
                        <a:rPr lang="en-US" sz="900">
                          <a:effectLst/>
                        </a:rPr>
                        <a:t>(repeated)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1819429"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Level 3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Office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Physical aggression, threats of violence, severe harassment, destroying property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 inside lunch/recess,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1 week no specials, Contact parent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O3.1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 inside lunch/recess,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 weeks no specials, Contact parent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days out of school suspension, Contact parent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Multiple day out of school suspension,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Behavior plan developed with teacher, student, parent &amp; admin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1103923"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Level 4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Office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Severe Behavior (fighting, aggression, weapons, theft)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Administration determines consequences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STI O4.1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467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http://jeffersonelementarypbis.weebly.com/</a:t>
            </a:r>
            <a:endParaRPr lang="en-US" dirty="0"/>
          </a:p>
          <a:p>
            <a:endParaRPr lang="en-US" dirty="0"/>
          </a:p>
          <a:p>
            <a:r>
              <a:rPr lang="en-US"/>
              <a:t>Check out our PBIS website for more </a:t>
            </a:r>
            <a:r>
              <a:rPr lang="en-US" smtClean="0"/>
              <a:t>information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ROAR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Respectful</a:t>
            </a:r>
          </a:p>
          <a:p>
            <a:r>
              <a:rPr lang="en-US" sz="4800" dirty="0" smtClean="0"/>
              <a:t>Organized</a:t>
            </a:r>
          </a:p>
          <a:p>
            <a:r>
              <a:rPr lang="en-US" sz="4800" dirty="0" smtClean="0"/>
              <a:t>Admirable</a:t>
            </a:r>
          </a:p>
          <a:p>
            <a:r>
              <a:rPr lang="en-US" sz="4800" dirty="0" smtClean="0"/>
              <a:t>Responsible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7475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Be an active listener</a:t>
            </a:r>
          </a:p>
          <a:p>
            <a:pPr lvl="1"/>
            <a:r>
              <a:rPr lang="en-US" sz="2000" dirty="0" smtClean="0"/>
              <a:t>Eyes on speaker</a:t>
            </a:r>
          </a:p>
          <a:p>
            <a:pPr lvl="1"/>
            <a:r>
              <a:rPr lang="en-US" sz="2000" dirty="0" smtClean="0"/>
              <a:t>Mouth closed</a:t>
            </a:r>
            <a:endParaRPr lang="en-US" sz="2000" dirty="0"/>
          </a:p>
          <a:p>
            <a:r>
              <a:rPr lang="en-US" sz="2000" dirty="0" smtClean="0"/>
              <a:t>Use appropriate voice level</a:t>
            </a:r>
          </a:p>
          <a:p>
            <a:pPr marL="0" indent="0">
              <a:buNone/>
            </a:pPr>
            <a:r>
              <a:rPr lang="en-US" sz="2000" dirty="0" smtClean="0"/>
              <a:t>	Level 0 is silent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Level 1 is a whisper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Level 2 talking to an elbow partner</a:t>
            </a:r>
          </a:p>
          <a:p>
            <a:r>
              <a:rPr lang="en-US" sz="2000" dirty="0" smtClean="0"/>
              <a:t>Respects others </a:t>
            </a:r>
          </a:p>
          <a:p>
            <a:pPr lvl="1"/>
            <a:r>
              <a:rPr lang="en-US" sz="2000" dirty="0" smtClean="0"/>
              <a:t>Keep hands and feet to yourself</a:t>
            </a:r>
          </a:p>
          <a:p>
            <a:pPr lvl="1"/>
            <a:r>
              <a:rPr lang="en-US" sz="2000" dirty="0" smtClean="0"/>
              <a:t>Using kind words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375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Keeps hands and feet to themselves</a:t>
            </a:r>
          </a:p>
          <a:p>
            <a:r>
              <a:rPr lang="en-US" dirty="0" smtClean="0"/>
              <a:t>Takes responsibility for their behavior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5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Matrix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961" y="1935163"/>
            <a:ext cx="3292077" cy="4389437"/>
          </a:xfrm>
        </p:spPr>
      </p:pic>
    </p:spTree>
    <p:extLst>
      <p:ext uri="{BB962C8B-B14F-4D97-AF65-F5344CB8AC3E}">
        <p14:creationId xmlns:p14="http://schemas.microsoft.com/office/powerpoint/2010/main" val="59588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Cafeteria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voice </a:t>
            </a:r>
            <a:r>
              <a:rPr lang="en-US" dirty="0"/>
              <a:t>l</a:t>
            </a:r>
            <a:r>
              <a:rPr lang="en-US" dirty="0" smtClean="0"/>
              <a:t>evel of 0 or I </a:t>
            </a:r>
          </a:p>
          <a:p>
            <a:r>
              <a:rPr lang="en-US" dirty="0" smtClean="0"/>
              <a:t>Leaves the area clean after eating</a:t>
            </a:r>
          </a:p>
          <a:p>
            <a:r>
              <a:rPr lang="en-US" dirty="0" smtClean="0"/>
              <a:t>Follow directions first time given</a:t>
            </a:r>
          </a:p>
          <a:p>
            <a:r>
              <a:rPr lang="en-US" dirty="0" smtClean="0"/>
              <a:t>Walk to and from the cafeteria line</a:t>
            </a:r>
          </a:p>
          <a:p>
            <a:r>
              <a:rPr lang="en-US" dirty="0" smtClean="0"/>
              <a:t>Raise your hand and wait for an adult to assist you</a:t>
            </a:r>
          </a:p>
          <a:p>
            <a:r>
              <a:rPr lang="en-US" dirty="0" smtClean="0"/>
              <a:t>Eat the food on your tray</a:t>
            </a:r>
          </a:p>
        </p:txBody>
      </p:sp>
    </p:spTree>
    <p:extLst>
      <p:ext uri="{BB962C8B-B14F-4D97-AF65-F5344CB8AC3E}">
        <p14:creationId xmlns:p14="http://schemas.microsoft.com/office/powerpoint/2010/main" val="241703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Hallway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level 0 voice</a:t>
            </a:r>
          </a:p>
          <a:p>
            <a:r>
              <a:rPr lang="en-US" dirty="0" smtClean="0"/>
              <a:t>Keep hands to yourself</a:t>
            </a:r>
          </a:p>
          <a:p>
            <a:r>
              <a:rPr lang="en-US" dirty="0" smtClean="0"/>
              <a:t>Walk in line while keeping personal space</a:t>
            </a:r>
          </a:p>
          <a:p>
            <a:r>
              <a:rPr lang="en-US" dirty="0" smtClean="0"/>
              <a:t>Greet others with a smile</a:t>
            </a:r>
          </a:p>
          <a:p>
            <a:r>
              <a:rPr lang="en-US" dirty="0" smtClean="0"/>
              <a:t>Follow adult directions</a:t>
            </a:r>
          </a:p>
          <a:p>
            <a:r>
              <a:rPr lang="en-US" dirty="0" smtClean="0"/>
              <a:t>Wait for your 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43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4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Be Respectful</a:t>
            </a:r>
          </a:p>
          <a:p>
            <a:pPr lvl="1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Voice Level 4</a:t>
            </a:r>
          </a:p>
          <a:p>
            <a:pPr lvl="1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Be kind, assertive and polite</a:t>
            </a:r>
          </a:p>
          <a:p>
            <a:pPr lvl="1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Share the equipment</a:t>
            </a:r>
          </a:p>
          <a:p>
            <a:pPr lvl="1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Keep hands and feet to self</a:t>
            </a:r>
          </a:p>
          <a:p>
            <a:pPr lvl="1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Use equipment appropriately</a:t>
            </a:r>
          </a:p>
          <a:p>
            <a:pPr marL="457200" lvl="1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sz="2600" dirty="0" smtClean="0">
              <a:effectLst/>
              <a:ea typeface="Times New Roman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Be Responsible</a:t>
            </a:r>
          </a:p>
          <a:p>
            <a:pPr lvl="1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Line up when whistle is blown</a:t>
            </a:r>
            <a:endParaRPr lang="en-US" sz="2600" dirty="0">
              <a:ea typeface="Times New Roman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Stay within the playground area</a:t>
            </a:r>
          </a:p>
          <a:p>
            <a:pPr lvl="1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sz="2600" dirty="0" smtClean="0">
                <a:effectLst/>
                <a:ea typeface="Times New Roman"/>
                <a:cs typeface="Arial" panose="020B0604020202020204" pitchFamily="34" charset="0"/>
              </a:rPr>
              <a:t>Report conflicts to recess aides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effectLst/>
                <a:ea typeface="Times New Roman"/>
              </a:rPr>
              <a:t> 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5483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 Respectful</a:t>
            </a:r>
          </a:p>
          <a:p>
            <a:pPr lvl="1"/>
            <a:r>
              <a:rPr lang="en-US" dirty="0"/>
              <a:t>Voice Level 0/1</a:t>
            </a:r>
          </a:p>
          <a:p>
            <a:pPr lvl="1"/>
            <a:r>
              <a:rPr lang="en-US" dirty="0"/>
              <a:t>Take turns</a:t>
            </a:r>
          </a:p>
          <a:p>
            <a:pPr lvl="1"/>
            <a:r>
              <a:rPr lang="en-US" dirty="0"/>
              <a:t>Use bathroom in a timely fashion</a:t>
            </a:r>
          </a:p>
          <a:p>
            <a:endParaRPr lang="en-US" dirty="0"/>
          </a:p>
          <a:p>
            <a:r>
              <a:rPr lang="en-US" dirty="0"/>
              <a:t>Be Responsible</a:t>
            </a:r>
          </a:p>
          <a:p>
            <a:pPr lvl="1"/>
            <a:r>
              <a:rPr lang="en-US" dirty="0"/>
              <a:t>Make sure toilet seats are clean and flushed when done</a:t>
            </a:r>
          </a:p>
          <a:p>
            <a:pPr lvl="1"/>
            <a:r>
              <a:rPr lang="en-US" dirty="0"/>
              <a:t>Report messes immediately</a:t>
            </a:r>
          </a:p>
          <a:p>
            <a:pPr lvl="1"/>
            <a:r>
              <a:rPr lang="en-US" dirty="0"/>
              <a:t>Use the proper amount of soap and paper products</a:t>
            </a:r>
          </a:p>
          <a:p>
            <a:pPr lvl="1"/>
            <a:r>
              <a:rPr lang="en-US" dirty="0"/>
              <a:t>Dispose of paper products properly</a:t>
            </a:r>
          </a:p>
        </p:txBody>
      </p:sp>
    </p:spTree>
    <p:extLst>
      <p:ext uri="{BB962C8B-B14F-4D97-AF65-F5344CB8AC3E}">
        <p14:creationId xmlns:p14="http://schemas.microsoft.com/office/powerpoint/2010/main" val="1052862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754</Words>
  <Application>Microsoft Office PowerPoint</Application>
  <PresentationFormat>On-screen Show (4:3)</PresentationFormat>
  <Paragraphs>239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Positive Behavioral Intervention Supports</vt:lpstr>
      <vt:lpstr>ROAR</vt:lpstr>
      <vt:lpstr>Respectful</vt:lpstr>
      <vt:lpstr>Responsible</vt:lpstr>
      <vt:lpstr>Expectation Matrix</vt:lpstr>
      <vt:lpstr>Cafeteria Expectations</vt:lpstr>
      <vt:lpstr>Hallway Expectations</vt:lpstr>
      <vt:lpstr>Recess Expectations</vt:lpstr>
      <vt:lpstr>Bathroom Expectations</vt:lpstr>
      <vt:lpstr>Classroom Expectations for Routines and Procedures</vt:lpstr>
      <vt:lpstr>Reinforcements for Good Choices</vt:lpstr>
      <vt:lpstr>Examples of Consequences in the Classroom </vt:lpstr>
      <vt:lpstr>Consequences beyond the classroom 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Behavioral Intervention Supports</dc:title>
  <dc:creator>Eismin, Denise A</dc:creator>
  <cp:lastModifiedBy>School City of Hammond</cp:lastModifiedBy>
  <cp:revision>8</cp:revision>
  <dcterms:created xsi:type="dcterms:W3CDTF">2014-08-08T19:06:00Z</dcterms:created>
  <dcterms:modified xsi:type="dcterms:W3CDTF">2014-08-18T17:51:44Z</dcterms:modified>
</cp:coreProperties>
</file>